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j+yn77bqhRs40rG+Ey6bsIGNIm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6A4250-AD05-4CE4-8459-0149B0C5B5AE}">
  <a:tblStyle styleId="{DE6A4250-AD05-4CE4-8459-0149B0C5B5A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7087158-D9CB-4F5B-A075-4AAB820B7BAA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4DFEB"/>
          </a:solidFill>
        </a:fill>
      </a:tcStyle>
    </a:wholeTbl>
    <a:band1H>
      <a:tcTxStyle b="off" i="off"/>
      <a:tcStyle>
        <a:fill>
          <a:solidFill>
            <a:srgbClr val="CABF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BFD8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4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4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7" orient="horz"/>
        <p:guide pos="287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2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2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1" name="Google Shape;41;p2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descr="야외, 경치, 나무, 자연 환경이(가) 표시된 사진&#10;&#10;자동 생성된 설명" id="11" name="Google Shape;11;p21"/>
          <p:cNvPicPr preferRelativeResize="0"/>
          <p:nvPr/>
        </p:nvPicPr>
        <p:blipFill rotWithShape="1">
          <a:blip r:embed="rId1">
            <a:alphaModFix amt="35000"/>
          </a:blip>
          <a:srcRect b="0" l="6755" r="4334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25.png"/><Relationship Id="rId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1248255" y="1432415"/>
            <a:ext cx="6647490" cy="2951050"/>
          </a:xfrm>
          <a:prstGeom prst="rect">
            <a:avLst/>
          </a:prstGeom>
          <a:solidFill>
            <a:srgbClr val="E2E2E2">
              <a:alpha val="73725"/>
            </a:srgbClr>
          </a:solidFill>
          <a:ln cap="flat" cmpd="sng" w="381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288025" spcFirstLastPara="1" rIns="91425" wrap="square" tIns="360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6F46A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00" u="none" cap="none" strike="noStrike">
                <a:solidFill>
                  <a:srgbClr val="6F46A1"/>
                </a:solidFill>
                <a:latin typeface="Arial"/>
                <a:ea typeface="Arial"/>
                <a:cs typeface="Arial"/>
                <a:sym typeface="Arial"/>
              </a:rPr>
              <a:t>라파비 살균조명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00" u="none" cap="none" strike="noStrike">
                <a:solidFill>
                  <a:srgbClr val="6F46A1"/>
                </a:solidFill>
                <a:latin typeface="Arial"/>
                <a:ea typeface="Arial"/>
                <a:cs typeface="Arial"/>
                <a:sym typeface="Arial"/>
              </a:rPr>
              <a:t>웹 시스템 _ </a:t>
            </a:r>
            <a:r>
              <a:rPr b="0" i="0" lang="ko-KR" sz="30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RaphaB</a:t>
            </a:r>
            <a:endParaRPr b="0" i="0" sz="30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635605" y="4535725"/>
            <a:ext cx="1234617" cy="360040"/>
          </a:xfrm>
          <a:prstGeom prst="rect">
            <a:avLst/>
          </a:prstGeom>
          <a:solidFill>
            <a:srgbClr val="E2E2E2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2023. 07. 06</a:t>
            </a:r>
            <a:endParaRPr b="0" i="0" sz="1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1250436" y="1432414"/>
            <a:ext cx="3981012" cy="844457"/>
            <a:chOff x="1547664" y="4005064"/>
            <a:chExt cx="2376264" cy="504056"/>
          </a:xfrm>
        </p:grpSpPr>
        <p:sp>
          <p:nvSpPr>
            <p:cNvPr id="88" name="Google Shape;88;p1"/>
            <p:cNvSpPr/>
            <p:nvPr/>
          </p:nvSpPr>
          <p:spPr>
            <a:xfrm>
              <a:off x="1547664" y="4005064"/>
              <a:ext cx="2376264" cy="504056"/>
            </a:xfrm>
            <a:prstGeom prst="rect">
              <a:avLst/>
            </a:prstGeom>
            <a:solidFill>
              <a:srgbClr val="6F46A1"/>
            </a:solidFill>
            <a:ln cap="flat" cmpd="sng" w="25400">
              <a:solidFill>
                <a:srgbClr val="6F46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1641859" y="4148676"/>
              <a:ext cx="1673535" cy="205561"/>
            </a:xfrm>
            <a:prstGeom prst="rect">
              <a:avLst/>
            </a:prstGeom>
            <a:solidFill>
              <a:srgbClr val="6F46A1"/>
            </a:solidFill>
            <a:ln cap="flat" cmpd="sng" w="9525">
              <a:solidFill>
                <a:srgbClr val="6F46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2023  산학연계프로젝트 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5303457" y="1430766"/>
            <a:ext cx="144016" cy="846105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5519481" y="1430766"/>
            <a:ext cx="144016" cy="846105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5652120" y="2600908"/>
            <a:ext cx="576064" cy="576064"/>
          </a:xfrm>
          <a:prstGeom prst="plus">
            <a:avLst>
              <a:gd fmla="val 25000" name="adj"/>
            </a:avLst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6444208" y="3032956"/>
            <a:ext cx="792088" cy="792088"/>
          </a:xfrm>
          <a:prstGeom prst="plus">
            <a:avLst>
              <a:gd fmla="val 25000" name="adj"/>
            </a:avLst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6444208" y="2096852"/>
            <a:ext cx="648072" cy="648072"/>
          </a:xfrm>
          <a:prstGeom prst="plus">
            <a:avLst>
              <a:gd fmla="val 25000" name="adj"/>
            </a:avLst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5148063" y="4986571"/>
            <a:ext cx="2711677" cy="890701"/>
          </a:xfrm>
          <a:prstGeom prst="rect">
            <a:avLst/>
          </a:prstGeom>
          <a:solidFill>
            <a:srgbClr val="E2E2E2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9팀 오아시스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박지우 장유림 전혜림 한수정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907" y="1567136"/>
            <a:ext cx="6505461" cy="3653198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10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목표 - 프로젝트 구상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233" name="Google Shape;233;p10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34" name="Google Shape;234;p10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/>
          <p:nvPr/>
        </p:nvSpPr>
        <p:spPr>
          <a:xfrm>
            <a:off x="539552" y="1268760"/>
            <a:ext cx="8136904" cy="5184576"/>
          </a:xfrm>
          <a:prstGeom prst="rect">
            <a:avLst/>
          </a:prstGeom>
          <a:solidFill>
            <a:srgbClr val="E2E2E2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2" name="Google Shape;2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4520" y="1636385"/>
            <a:ext cx="4494960" cy="388843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목표 - 프로젝트 구상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244" name="Google Shape;244;p11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폰트, 그래픽, 로고, 그래픽 디자인이(가) 표시된 사진  자동 생성된 설명" id="247" name="Google Shape;24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1760" y="1636385"/>
            <a:ext cx="1990008" cy="47401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 txBox="1"/>
          <p:nvPr/>
        </p:nvSpPr>
        <p:spPr>
          <a:xfrm>
            <a:off x="4572571" y="5661248"/>
            <a:ext cx="2514802" cy="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평면도 제공을 통한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공간별 사용시간 파악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목표 - 프로젝트 구상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56" name="Google Shape;256;p12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2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539552" y="1268760"/>
            <a:ext cx="8136904" cy="5184576"/>
          </a:xfrm>
          <a:prstGeom prst="rect">
            <a:avLst/>
          </a:prstGeom>
          <a:solidFill>
            <a:srgbClr val="E2E2E2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스크린샷, 바이올렛색, 보라색이(가) 표시된 사진  자동 생성된 설명" id="259" name="Google Shape;2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5644" y="3446951"/>
            <a:ext cx="3648102" cy="138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592" y="3244247"/>
            <a:ext cx="2627604" cy="248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9626" y="2561436"/>
            <a:ext cx="1335140" cy="136562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"/>
          <p:cNvSpPr txBox="1"/>
          <p:nvPr/>
        </p:nvSpPr>
        <p:spPr>
          <a:xfrm>
            <a:off x="1475656" y="1700808"/>
            <a:ext cx="6120680" cy="57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모바일 앱은 HMI MODBUS 사용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(어플 상단 라파비 로고 고정 및 PC UI와 비슷하게 구축)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2"/>
          <p:cNvSpPr/>
          <p:nvPr/>
        </p:nvSpPr>
        <p:spPr>
          <a:xfrm>
            <a:off x="4102752" y="4149080"/>
            <a:ext cx="648072" cy="3738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064A2"/>
          </a:solidFill>
          <a:ln cap="flat" cmpd="sng" w="25400">
            <a:solidFill>
              <a:srgbClr val="39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9" name="Google Shape;2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907" y="1567136"/>
            <a:ext cx="6505461" cy="3653198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p13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목표 - 프로젝트 구상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271" name="Google Shape;271;p13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72" name="Google Shape;272;p13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UBC GitHub Instructor Guide | Learning Technology Hub" id="279" name="Google Shape;2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0965" y="2054286"/>
            <a:ext cx="1102886" cy="62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5456" y="3951741"/>
            <a:ext cx="4162037" cy="206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5656" y="3429000"/>
            <a:ext cx="1931728" cy="2703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ion Logo PNG vector in SVG, PDF, AI, CDR format" id="282" name="Google Shape;282;p14"/>
          <p:cNvPicPr preferRelativeResize="0"/>
          <p:nvPr/>
        </p:nvPicPr>
        <p:blipFill rotWithShape="1">
          <a:blip r:embed="rId6">
            <a:alphaModFix/>
          </a:blip>
          <a:srcRect b="23930" l="11249" r="54360" t="26359"/>
          <a:stretch/>
        </p:blipFill>
        <p:spPr>
          <a:xfrm>
            <a:off x="1177433" y="1976227"/>
            <a:ext cx="850648" cy="923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ck – Apps on Google Play" id="283" name="Google Shape;28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6050" y="1916832"/>
            <a:ext cx="923084" cy="923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ma's new icon | Figma Blog" id="284" name="Google Shape;28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1410" y="2033993"/>
            <a:ext cx="746934" cy="746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- Google Drive" id="285" name="Google Shape;285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21171" y="2046090"/>
            <a:ext cx="763913" cy="76391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4561991" y="1521763"/>
            <a:ext cx="1341177" cy="395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깃헙, 슬랙</a:t>
            </a:r>
            <a:endParaRPr/>
          </a:p>
        </p:txBody>
      </p:sp>
      <p:sp>
        <p:nvSpPr>
          <p:cNvPr id="287" name="Google Shape;287;p14"/>
          <p:cNvSpPr txBox="1"/>
          <p:nvPr/>
        </p:nvSpPr>
        <p:spPr>
          <a:xfrm>
            <a:off x="6838574" y="1521763"/>
            <a:ext cx="973786" cy="395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피그마</a:t>
            </a:r>
            <a:endParaRPr/>
          </a:p>
        </p:txBody>
      </p:sp>
      <p:sp>
        <p:nvSpPr>
          <p:cNvPr id="288" name="Google Shape;288;p14"/>
          <p:cNvSpPr txBox="1"/>
          <p:nvPr/>
        </p:nvSpPr>
        <p:spPr>
          <a:xfrm>
            <a:off x="1259632" y="1484784"/>
            <a:ext cx="2406622" cy="390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노션, 구글 드라이브</a:t>
            </a:r>
            <a:endParaRPr/>
          </a:p>
        </p:txBody>
      </p:sp>
      <p:sp>
        <p:nvSpPr>
          <p:cNvPr id="289" name="Google Shape;289;p14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환경 - 협업툴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290" name="Google Shape;290;p14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1547664" y="1829674"/>
            <a:ext cx="2736304" cy="1066865"/>
          </a:xfrm>
          <a:prstGeom prst="roundRect">
            <a:avLst>
              <a:gd fmla="val 16667" name="adj"/>
            </a:avLst>
          </a:prstGeom>
          <a:solidFill>
            <a:srgbClr val="6F46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5"/>
          <p:cNvSpPr/>
          <p:nvPr/>
        </p:nvSpPr>
        <p:spPr>
          <a:xfrm>
            <a:off x="1547664" y="2276867"/>
            <a:ext cx="2736304" cy="1496182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HTML/CSS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Javascript ES6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React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5"/>
          <p:cNvSpPr txBox="1"/>
          <p:nvPr/>
        </p:nvSpPr>
        <p:spPr>
          <a:xfrm>
            <a:off x="1708837" y="1878042"/>
            <a:ext cx="1557075" cy="330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프론트엔드</a:t>
            </a:r>
            <a:endParaRPr/>
          </a:p>
        </p:txBody>
      </p:sp>
      <p:sp>
        <p:nvSpPr>
          <p:cNvPr id="301" name="Google Shape;301;p15"/>
          <p:cNvSpPr/>
          <p:nvPr/>
        </p:nvSpPr>
        <p:spPr>
          <a:xfrm>
            <a:off x="4860032" y="1829674"/>
            <a:ext cx="2736304" cy="1066865"/>
          </a:xfrm>
          <a:prstGeom prst="roundRect">
            <a:avLst>
              <a:gd fmla="val 16667" name="adj"/>
            </a:avLst>
          </a:prstGeom>
          <a:solidFill>
            <a:srgbClr val="6F46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5"/>
          <p:cNvSpPr txBox="1"/>
          <p:nvPr/>
        </p:nvSpPr>
        <p:spPr>
          <a:xfrm>
            <a:off x="4993732" y="1878042"/>
            <a:ext cx="1035087" cy="330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백엔드</a:t>
            </a: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860032" y="2276867"/>
            <a:ext cx="2736304" cy="1496182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DataGrip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MySQL Workbench</a:t>
            </a:r>
            <a:endParaRPr/>
          </a:p>
        </p:txBody>
      </p:sp>
      <p:sp>
        <p:nvSpPr>
          <p:cNvPr id="304" name="Google Shape;304;p15"/>
          <p:cNvSpPr/>
          <p:nvPr/>
        </p:nvSpPr>
        <p:spPr>
          <a:xfrm>
            <a:off x="1547664" y="4056407"/>
            <a:ext cx="2736304" cy="1066865"/>
          </a:xfrm>
          <a:prstGeom prst="roundRect">
            <a:avLst>
              <a:gd fmla="val 16667" name="adj"/>
            </a:avLst>
          </a:prstGeom>
          <a:solidFill>
            <a:srgbClr val="6F46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5"/>
          <p:cNvSpPr txBox="1"/>
          <p:nvPr/>
        </p:nvSpPr>
        <p:spPr>
          <a:xfrm>
            <a:off x="1702639" y="4104449"/>
            <a:ext cx="1439306" cy="33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IoT - 통신</a:t>
            </a:r>
            <a:endParaRPr/>
          </a:p>
        </p:txBody>
      </p:sp>
      <p:sp>
        <p:nvSpPr>
          <p:cNvPr id="306" name="Google Shape;306;p15"/>
          <p:cNvSpPr/>
          <p:nvPr/>
        </p:nvSpPr>
        <p:spPr>
          <a:xfrm>
            <a:off x="1547664" y="4479950"/>
            <a:ext cx="2736304" cy="1556658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Arduino IDE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MODBUS RTU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HMI</a:t>
            </a:r>
            <a:endParaRPr/>
          </a:p>
        </p:txBody>
      </p:sp>
      <p:sp>
        <p:nvSpPr>
          <p:cNvPr id="307" name="Google Shape;307;p15"/>
          <p:cNvSpPr/>
          <p:nvPr/>
        </p:nvSpPr>
        <p:spPr>
          <a:xfrm>
            <a:off x="4860032" y="4041087"/>
            <a:ext cx="2736304" cy="1066865"/>
          </a:xfrm>
          <a:prstGeom prst="roundRect">
            <a:avLst>
              <a:gd fmla="val 16667" name="adj"/>
            </a:avLst>
          </a:prstGeom>
          <a:solidFill>
            <a:srgbClr val="6F46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4860032" y="4464630"/>
            <a:ext cx="2736304" cy="1556658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Arduino IDE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MODBUS RTU</a:t>
            </a:r>
            <a:endParaRPr/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Char char="•"/>
            </a:pPr>
            <a:r>
              <a:rPr lang="ko-KR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HMI</a:t>
            </a:r>
            <a:endParaRPr/>
          </a:p>
        </p:txBody>
      </p:sp>
      <p:sp>
        <p:nvSpPr>
          <p:cNvPr id="309" name="Google Shape;309;p15"/>
          <p:cNvSpPr txBox="1"/>
          <p:nvPr/>
        </p:nvSpPr>
        <p:spPr>
          <a:xfrm>
            <a:off x="5010430" y="4073900"/>
            <a:ext cx="1971016" cy="33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IoT - 하드웨어</a:t>
            </a:r>
            <a:endParaRPr/>
          </a:p>
        </p:txBody>
      </p:sp>
      <p:sp>
        <p:nvSpPr>
          <p:cNvPr id="310" name="Google Shape;310;p15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편집기 - 언어 및 모듈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11" name="Google Shape;311;p15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12" name="Google Shape;312;p15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6"/>
          <p:cNvPicPr preferRelativeResize="0"/>
          <p:nvPr/>
        </p:nvPicPr>
        <p:blipFill rotWithShape="1">
          <a:blip r:embed="rId3">
            <a:alphaModFix/>
          </a:blip>
          <a:srcRect b="48600" l="59450" r="25389" t="45100"/>
          <a:stretch/>
        </p:blipFill>
        <p:spPr>
          <a:xfrm>
            <a:off x="6343183" y="5259824"/>
            <a:ext cx="2333273" cy="54544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6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일정 및 역할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간트 차트 - 6월 5주 ~ 7월 5주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20" name="Google Shape;320;p16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21" name="Google Shape;321;p16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p16"/>
          <p:cNvPicPr preferRelativeResize="0"/>
          <p:nvPr/>
        </p:nvPicPr>
        <p:blipFill rotWithShape="1">
          <a:blip r:embed="rId4">
            <a:alphaModFix/>
          </a:blip>
          <a:srcRect b="14879" l="3940" r="11809" t="21700"/>
          <a:stretch/>
        </p:blipFill>
        <p:spPr>
          <a:xfrm>
            <a:off x="467543" y="1690924"/>
            <a:ext cx="8208912" cy="347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971600" y="2379019"/>
            <a:ext cx="4032448" cy="2562149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개발자와 미팅 후 기능 요구 사항에 따라 항목과 세부항목 변동, 수정 예정</a:t>
            </a:r>
            <a:endParaRPr/>
          </a:p>
          <a:p>
            <a:pPr indent="-155440" lvl="0" marL="25704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비어 있는 부분은 추가될 수 있음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5292080" y="3140968"/>
            <a:ext cx="3024336" cy="1169551"/>
          </a:xfrm>
          <a:prstGeom prst="roundRect">
            <a:avLst>
              <a:gd fmla="val 16667" name="adj"/>
            </a:avLst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최대한 구현 가능성을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고려해 최소화 예정</a:t>
            </a:r>
            <a:endParaRPr/>
          </a:p>
        </p:txBody>
      </p:sp>
      <p:cxnSp>
        <p:nvCxnSpPr>
          <p:cNvPr id="330" name="Google Shape;330;p17"/>
          <p:cNvCxnSpPr/>
          <p:nvPr/>
        </p:nvCxnSpPr>
        <p:spPr>
          <a:xfrm>
            <a:off x="4788024" y="3717032"/>
            <a:ext cx="720080" cy="0"/>
          </a:xfrm>
          <a:prstGeom prst="straightConnector1">
            <a:avLst/>
          </a:prstGeom>
          <a:noFill/>
          <a:ln cap="rnd" cmpd="sng" w="76200">
            <a:solidFill>
              <a:srgbClr val="6532A3"/>
            </a:solidFill>
            <a:prstDash val="solid"/>
            <a:bevel/>
            <a:headEnd len="sm" w="sm" type="none"/>
            <a:tailEnd len="med" w="med" type="stealth"/>
          </a:ln>
        </p:spPr>
      </p:cxnSp>
      <p:sp>
        <p:nvSpPr>
          <p:cNvPr id="331" name="Google Shape;331;p17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일정 및 역할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간트 차트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32" name="Google Shape;332;p17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/>
          <p:nvPr/>
        </p:nvSpPr>
        <p:spPr>
          <a:xfrm>
            <a:off x="1331640" y="370771"/>
            <a:ext cx="7632848" cy="694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일정 및 역할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역할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41" name="Google Shape;341;p18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43" name="Google Shape;343;p18"/>
          <p:cNvGraphicFramePr/>
          <p:nvPr/>
        </p:nvGraphicFramePr>
        <p:xfrm>
          <a:off x="1475656" y="22048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{A7087158-D9CB-4F5B-A075-4AAB820B7BAA}</a:tableStyleId>
              </a:tblPr>
              <a:tblGrid>
                <a:gridCol w="2145400"/>
                <a:gridCol w="4050025"/>
              </a:tblGrid>
              <a:tr h="59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/>
                    </a:p>
                  </a:txBody>
                  <a:tcPr marT="1080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역할</a:t>
                      </a:r>
                      <a:endParaRPr/>
                    </a:p>
                  </a:txBody>
                  <a:tcPr marT="108025" marB="45725" marR="91450" marL="91450"/>
                </a:tc>
              </a:tr>
              <a:tr h="59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장유림</a:t>
                      </a:r>
                      <a:endParaRPr sz="2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20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노션/구글 문서 개설, 제안서 작성,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백엔드 및 IoT 총괄</a:t>
                      </a:r>
                      <a:endParaRPr/>
                    </a:p>
                  </a:txBody>
                  <a:tcPr marT="180025" marB="45725" marR="91450" marL="91450"/>
                </a:tc>
              </a:tr>
              <a:tr h="59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박지우</a:t>
                      </a:r>
                      <a:endParaRPr/>
                    </a:p>
                  </a:txBody>
                  <a:tcPr marT="1440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제안서 작성, 백엔드</a:t>
                      </a:r>
                      <a:endParaRPr/>
                    </a:p>
                  </a:txBody>
                  <a:tcPr marT="180025" marB="45725" marR="91450" marL="91450"/>
                </a:tc>
              </a:tr>
              <a:tr h="59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전혜림</a:t>
                      </a:r>
                      <a:endParaRPr/>
                    </a:p>
                  </a:txBody>
                  <a:tcPr marT="1440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간트차트 제작, 프론트엔드</a:t>
                      </a:r>
                      <a:endParaRPr/>
                    </a:p>
                  </a:txBody>
                  <a:tcPr marT="180025" marB="45725" marR="91450" marL="91450"/>
                </a:tc>
              </a:tr>
              <a:tr h="59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한수정</a:t>
                      </a:r>
                      <a:endParaRPr/>
                    </a:p>
                  </a:txBody>
                  <a:tcPr marT="1440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제안서 작성, 프론트엔드</a:t>
                      </a:r>
                      <a:endParaRPr/>
                    </a:p>
                  </a:txBody>
                  <a:tcPr marT="1440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/>
        </p:nvSpPr>
        <p:spPr>
          <a:xfrm>
            <a:off x="2195736" y="2996952"/>
            <a:ext cx="4752528" cy="95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700">
                <a:solidFill>
                  <a:srgbClr val="783E94"/>
                </a:solidFill>
                <a:latin typeface="Arial"/>
                <a:ea typeface="Arial"/>
                <a:cs typeface="Arial"/>
                <a:sym typeface="Arial"/>
              </a:rPr>
              <a:t>감사합니다:)</a:t>
            </a:r>
            <a:endParaRPr sz="5700">
              <a:solidFill>
                <a:srgbClr val="783E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611560" y="332656"/>
            <a:ext cx="2664296" cy="669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39552" y="1175389"/>
            <a:ext cx="8136904" cy="5349955"/>
          </a:xfrm>
          <a:prstGeom prst="rect">
            <a:avLst/>
          </a:prstGeom>
          <a:solidFill>
            <a:srgbClr val="E2E2E2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3023818" y="2276873"/>
            <a:ext cx="3132357" cy="1036029"/>
            <a:chOff x="3347854" y="2783249"/>
            <a:chExt cx="4494406" cy="1018591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3347854" y="2783249"/>
              <a:ext cx="1152127" cy="831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5000" u="none" cap="none" strike="noStrike">
                  <a:solidFill>
                    <a:srgbClr val="6F46A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5000" u="none" cap="none" strike="noStrike">
                <a:solidFill>
                  <a:srgbClr val="6F46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" name="Google Shape;107;p2"/>
            <p:cNvGrpSpPr/>
            <p:nvPr/>
          </p:nvGrpSpPr>
          <p:grpSpPr>
            <a:xfrm>
              <a:off x="4278369" y="2877428"/>
              <a:ext cx="3563891" cy="924412"/>
              <a:chOff x="6006567" y="1074906"/>
              <a:chExt cx="3563891" cy="924412"/>
            </a:xfrm>
          </p:grpSpPr>
          <p:sp>
            <p:nvSpPr>
              <p:cNvPr id="108" name="Google Shape;108;p2"/>
              <p:cNvSpPr txBox="1"/>
              <p:nvPr/>
            </p:nvSpPr>
            <p:spPr>
              <a:xfrm>
                <a:off x="6006568" y="1074906"/>
                <a:ext cx="3563890" cy="4560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2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개요   </a:t>
                </a:r>
                <a:endParaRPr b="1" i="0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 txBox="1"/>
              <p:nvPr/>
            </p:nvSpPr>
            <p:spPr>
              <a:xfrm>
                <a:off x="6006567" y="1424386"/>
                <a:ext cx="3563890" cy="574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-"/>
                </a:pPr>
                <a:r>
                  <a:rPr b="0" i="0" lang="ko-KR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소개</a:t>
                </a:r>
                <a:endParaRPr/>
              </a:p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-"/>
                </a:pPr>
                <a:r>
                  <a:rPr b="0" i="0" lang="ko-KR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필요 기술 및 기대효과</a:t>
                </a:r>
                <a:endParaRPr/>
              </a:p>
            </p:txBody>
          </p:sp>
        </p:grpSp>
      </p:grpSp>
      <p:grpSp>
        <p:nvGrpSpPr>
          <p:cNvPr id="110" name="Google Shape;110;p2"/>
          <p:cNvGrpSpPr/>
          <p:nvPr/>
        </p:nvGrpSpPr>
        <p:grpSpPr>
          <a:xfrm>
            <a:off x="2977072" y="3430554"/>
            <a:ext cx="3178053" cy="1017826"/>
            <a:chOff x="3282288" y="2763398"/>
            <a:chExt cx="4559973" cy="1000694"/>
          </a:xfrm>
        </p:grpSpPr>
        <p:sp>
          <p:nvSpPr>
            <p:cNvPr id="111" name="Google Shape;111;p2"/>
            <p:cNvSpPr txBox="1"/>
            <p:nvPr/>
          </p:nvSpPr>
          <p:spPr>
            <a:xfrm>
              <a:off x="3282288" y="2763398"/>
              <a:ext cx="1152127" cy="830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5000" u="none" cap="none" strike="noStrike">
                  <a:solidFill>
                    <a:srgbClr val="6F46A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5000" u="none" cap="none" strike="noStrike">
                <a:solidFill>
                  <a:srgbClr val="6F46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" name="Google Shape;112;p2"/>
            <p:cNvGrpSpPr/>
            <p:nvPr/>
          </p:nvGrpSpPr>
          <p:grpSpPr>
            <a:xfrm>
              <a:off x="4278365" y="2877429"/>
              <a:ext cx="3563896" cy="886663"/>
              <a:chOff x="6006559" y="1074907"/>
              <a:chExt cx="3563896" cy="886663"/>
            </a:xfrm>
          </p:grpSpPr>
          <p:sp>
            <p:nvSpPr>
              <p:cNvPr id="113" name="Google Shape;113;p2"/>
              <p:cNvSpPr txBox="1"/>
              <p:nvPr/>
            </p:nvSpPr>
            <p:spPr>
              <a:xfrm>
                <a:off x="6006567" y="1074907"/>
                <a:ext cx="3563888" cy="444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2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개발 내용</a:t>
                </a:r>
                <a:endParaRPr b="1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"/>
              <p:cNvSpPr txBox="1"/>
              <p:nvPr/>
            </p:nvSpPr>
            <p:spPr>
              <a:xfrm>
                <a:off x="6006559" y="1424384"/>
                <a:ext cx="3563888" cy="537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-"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목표</a:t>
                </a:r>
                <a:endParaRPr/>
              </a:p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-"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개발 환경</a:t>
                </a:r>
                <a:endParaRPr/>
              </a:p>
            </p:txBody>
          </p:sp>
        </p:grpSp>
      </p:grpSp>
      <p:grpSp>
        <p:nvGrpSpPr>
          <p:cNvPr id="115" name="Google Shape;115;p2"/>
          <p:cNvGrpSpPr/>
          <p:nvPr/>
        </p:nvGrpSpPr>
        <p:grpSpPr>
          <a:xfrm>
            <a:off x="2977071" y="4581217"/>
            <a:ext cx="3178054" cy="989000"/>
            <a:chOff x="3282288" y="2792987"/>
            <a:chExt cx="4559974" cy="972354"/>
          </a:xfrm>
        </p:grpSpPr>
        <p:sp>
          <p:nvSpPr>
            <p:cNvPr id="116" name="Google Shape;116;p2"/>
            <p:cNvSpPr txBox="1"/>
            <p:nvPr/>
          </p:nvSpPr>
          <p:spPr>
            <a:xfrm>
              <a:off x="3282288" y="2792987"/>
              <a:ext cx="1152127" cy="831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5000" u="none" cap="none" strike="noStrike">
                  <a:solidFill>
                    <a:srgbClr val="6F46A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5000" u="none" cap="none" strike="noStrike">
                <a:solidFill>
                  <a:srgbClr val="6F46A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" name="Google Shape;117;p2"/>
            <p:cNvGrpSpPr/>
            <p:nvPr/>
          </p:nvGrpSpPr>
          <p:grpSpPr>
            <a:xfrm>
              <a:off x="4242877" y="2877426"/>
              <a:ext cx="3599385" cy="887915"/>
              <a:chOff x="5971071" y="1074902"/>
              <a:chExt cx="3599386" cy="887915"/>
            </a:xfrm>
          </p:grpSpPr>
          <p:sp>
            <p:nvSpPr>
              <p:cNvPr id="118" name="Google Shape;118;p2"/>
              <p:cNvSpPr txBox="1"/>
              <p:nvPr/>
            </p:nvSpPr>
            <p:spPr>
              <a:xfrm>
                <a:off x="5971071" y="1074902"/>
                <a:ext cx="3563890" cy="457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2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 및 역할    </a:t>
                </a:r>
                <a:endParaRPr b="1" i="0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2"/>
              <p:cNvSpPr txBox="1"/>
              <p:nvPr/>
            </p:nvSpPr>
            <p:spPr>
              <a:xfrm>
                <a:off x="6006569" y="1424377"/>
                <a:ext cx="3563888" cy="538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-"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/>
              </a:p>
              <a:p>
                <a:pPr indent="-285750" lvl="0" marL="2857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-"/>
                </a:pPr>
                <a:r>
                  <a:rPr b="0" i="0" lang="ko-KR" sz="1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역할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/>
        </p:nvSpPr>
        <p:spPr>
          <a:xfrm>
            <a:off x="2105726" y="2955366"/>
            <a:ext cx="4932548" cy="947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600">
                <a:solidFill>
                  <a:srgbClr val="783E94"/>
                </a:solidFill>
                <a:latin typeface="Arial"/>
                <a:ea typeface="Arial"/>
                <a:cs typeface="Arial"/>
                <a:sym typeface="Arial"/>
              </a:rPr>
              <a:t>  Q  &amp;  A  </a:t>
            </a:r>
            <a:endParaRPr sz="5600">
              <a:solidFill>
                <a:srgbClr val="783E9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539552" y="1161337"/>
            <a:ext cx="8136904" cy="5349955"/>
          </a:xfrm>
          <a:prstGeom prst="rect">
            <a:avLst/>
          </a:prstGeom>
          <a:solidFill>
            <a:srgbClr val="E2E2E2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1270378" y="5301208"/>
            <a:ext cx="6974030" cy="869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(주)엘이디소프트에서 생산하는 ‘라파비 살균조명’ 제품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--&gt;  IoT센서모듈 감지로 제어될 수 있게 제품을 고급화하는 프로젝트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608023" y="2601421"/>
            <a:ext cx="3170887" cy="237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69" y="3031759"/>
            <a:ext cx="2544911" cy="17503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1126361" y="1772816"/>
            <a:ext cx="7262063" cy="482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라파비 살균조명 시스템을 위한 웹시스템 제작</a:t>
            </a:r>
            <a:endParaRPr sz="2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1115616" y="370771"/>
            <a:ext cx="7848872" cy="753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539552" y="116632"/>
            <a:ext cx="1063644" cy="1150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1043608" y="1268760"/>
            <a:ext cx="7200800" cy="367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산학협력 프로젝트 주제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3"/>
          <p:cNvCxnSpPr/>
          <p:nvPr/>
        </p:nvCxnSpPr>
        <p:spPr>
          <a:xfrm>
            <a:off x="1115616" y="1429554"/>
            <a:ext cx="216024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3"/>
          <p:cNvCxnSpPr/>
          <p:nvPr/>
        </p:nvCxnSpPr>
        <p:spPr>
          <a:xfrm>
            <a:off x="5936397" y="1429554"/>
            <a:ext cx="230801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4077648" y="2345385"/>
            <a:ext cx="252238" cy="335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3" name="Google Shape;143;p4"/>
          <p:cNvGraphicFramePr/>
          <p:nvPr/>
        </p:nvGraphicFramePr>
        <p:xfrm>
          <a:off x="827654" y="18227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{DE6A4250-AD05-4CE4-8459-0149B0C5B5AE}</a:tableStyleId>
              </a:tblPr>
              <a:tblGrid>
                <a:gridCol w="2878450"/>
                <a:gridCol w="4612000"/>
              </a:tblGrid>
              <a:tr h="402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 u="none" cap="none" strike="noStrik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기존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>
                        <a:alpha val="6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100" u="none" cap="none" strike="noStrik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고급화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>
                        <a:alpha val="69411"/>
                      </a:srgbClr>
                    </a:solidFill>
                  </a:tcPr>
                </a:tc>
              </a:tr>
              <a:tr h="379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on-off 방식으로 살균조명을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켜고 끌 수 있는 방식.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>
                        <a:alpha val="6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2E2">
                        <a:alpha val="69411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descr="실내, 직사각형, 스크린샷, 바이올렛색이(가) 표시된 사진  자동 생성된 설명" id="144" name="Google Shape;144;p4"/>
          <p:cNvPicPr preferRelativeResize="0"/>
          <p:nvPr/>
        </p:nvPicPr>
        <p:blipFill rotWithShape="1">
          <a:blip r:embed="rId3">
            <a:alphaModFix/>
          </a:blip>
          <a:srcRect b="5320" l="0" r="0" t="22940"/>
          <a:stretch/>
        </p:blipFill>
        <p:spPr>
          <a:xfrm>
            <a:off x="4063488" y="2768317"/>
            <a:ext cx="1755924" cy="1679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직사각형, 상징, 보라색이(가) 표시된 사진  자동 생성된 설명" id="145" name="Google Shape;145;p4"/>
          <p:cNvPicPr preferRelativeResize="0"/>
          <p:nvPr/>
        </p:nvPicPr>
        <p:blipFill rotWithShape="1">
          <a:blip r:embed="rId4">
            <a:alphaModFix/>
          </a:blip>
          <a:srcRect b="0" l="20260" r="5330" t="0"/>
          <a:stretch/>
        </p:blipFill>
        <p:spPr>
          <a:xfrm>
            <a:off x="6328268" y="2795753"/>
            <a:ext cx="1628108" cy="164135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/>
        </p:nvSpPr>
        <p:spPr>
          <a:xfrm>
            <a:off x="4815491" y="2338895"/>
            <a:ext cx="2585708" cy="3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인체감지 센서를 이용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469998" y="4509120"/>
            <a:ext cx="1092101" cy="316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복합모드</a:t>
            </a:r>
            <a:endParaRPr/>
          </a:p>
        </p:txBody>
      </p:sp>
      <p:sp>
        <p:nvSpPr>
          <p:cNvPr id="148" name="Google Shape;148;p4"/>
          <p:cNvSpPr txBox="1"/>
          <p:nvPr/>
        </p:nvSpPr>
        <p:spPr>
          <a:xfrm>
            <a:off x="6732257" y="4509120"/>
            <a:ext cx="936087" cy="316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살균모드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3707904" y="4869160"/>
            <a:ext cx="4536504" cy="1773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인체 감지 시 &gt;  LED조명 + 살균LED를 작동(복합모드)</a:t>
            </a:r>
            <a:endParaRPr/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1분 간 인체 무감지 시 &gt; LED조명을 자동 OFF, 살균LED만 작동(살균모드)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115616" y="370771"/>
            <a:ext cx="7848872" cy="753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539552" y="116632"/>
            <a:ext cx="1063644" cy="1150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539552" y="1268760"/>
            <a:ext cx="8136904" cy="5184576"/>
          </a:xfrm>
          <a:prstGeom prst="rect">
            <a:avLst/>
          </a:prstGeom>
          <a:solidFill>
            <a:srgbClr val="E2E2E2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1115616" y="1764452"/>
            <a:ext cx="6912768" cy="5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 sz="2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블랙, 어둠이(가) 표시된 사진  자동 생성된 설명" id="161" name="Google Shape;16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751" y="2887159"/>
            <a:ext cx="1666495" cy="1666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블랙, 어둠이(가) 표시된 사진  자동 생성된 설명" id="162" name="Google Shape;16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8752" y="2894489"/>
            <a:ext cx="1666495" cy="1666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블랙, 어둠이(가) 표시된 사진  자동 생성된 설명" id="163" name="Google Shape;16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1374" y="2914632"/>
            <a:ext cx="1666495" cy="1666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627555" y="5085184"/>
            <a:ext cx="2514802" cy="342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자동 전력 절감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3387914" y="5130067"/>
            <a:ext cx="2570690" cy="344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 UX/UI 편의성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6195955" y="5031165"/>
            <a:ext cx="2414210" cy="605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블루투스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송신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1115616" y="370771"/>
            <a:ext cx="7848872" cy="753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539552" y="116632"/>
            <a:ext cx="1063644" cy="1150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/>
          <p:nvPr/>
        </p:nvSpPr>
        <p:spPr>
          <a:xfrm>
            <a:off x="539552" y="1268760"/>
            <a:ext cx="8136904" cy="5184576"/>
          </a:xfrm>
          <a:prstGeom prst="rect">
            <a:avLst/>
          </a:prstGeom>
          <a:solidFill>
            <a:srgbClr val="E2E2E2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4520" y="1636385"/>
            <a:ext cx="4494960" cy="38884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목표 - 프로젝트 구상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폰트, 그래픽, 로고, 그래픽 디자인이(가) 표시된 사진  자동 생성된 설명" id="182" name="Google Shape;18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1760" y="1636385"/>
            <a:ext cx="1990008" cy="47401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 txBox="1"/>
          <p:nvPr/>
        </p:nvSpPr>
        <p:spPr>
          <a:xfrm>
            <a:off x="2201214" y="5758720"/>
            <a:ext cx="2514802" cy="33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어플 라파비 로고 고정</a:t>
            </a:r>
            <a:endParaRPr/>
          </a:p>
        </p:txBody>
      </p:sp>
      <p:sp>
        <p:nvSpPr>
          <p:cNvPr id="184" name="Google Shape;184;p6"/>
          <p:cNvSpPr txBox="1"/>
          <p:nvPr/>
        </p:nvSpPr>
        <p:spPr>
          <a:xfrm>
            <a:off x="4572571" y="5661248"/>
            <a:ext cx="2514802" cy="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평면도 제공을 통한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공간별 사용시간 파악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목표 - 프로젝트 구상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191" name="Google Shape;191;p7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539552" y="1268760"/>
            <a:ext cx="8136904" cy="5184576"/>
          </a:xfrm>
          <a:prstGeom prst="rect">
            <a:avLst/>
          </a:prstGeom>
          <a:solidFill>
            <a:srgbClr val="E2E2E2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1735681" y="1911643"/>
            <a:ext cx="5672637" cy="57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블루투스 모듈을 사용한 IoT 적용 및 데이터 취득가능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(MODBUS RTU 방식)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회로, 다채로움, 전자 공학, 전자제품이(가) 표시된 사진  자동 생성된 설명" id="196" name="Google Shape;1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3214" y="2824905"/>
            <a:ext cx="2945894" cy="2764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목표 - 프로젝트 구상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203" name="Google Shape;203;p8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539552" y="1268760"/>
            <a:ext cx="8136904" cy="5184576"/>
          </a:xfrm>
          <a:prstGeom prst="rect">
            <a:avLst/>
          </a:prstGeom>
          <a:solidFill>
            <a:srgbClr val="E2E2E2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스크린샷, 바이올렛색, 보라색이(가) 표시된 사진  자동 생성된 설명"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5644" y="3446951"/>
            <a:ext cx="3648102" cy="138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592" y="3244247"/>
            <a:ext cx="2627604" cy="248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9626" y="2561436"/>
            <a:ext cx="1335140" cy="1365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"/>
          <p:cNvSpPr txBox="1"/>
          <p:nvPr/>
        </p:nvSpPr>
        <p:spPr>
          <a:xfrm>
            <a:off x="1475656" y="1700808"/>
            <a:ext cx="6120680" cy="57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모바일 앱은 HMI MODBUS 사용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(어플 상단 라파비 로고 고정 및 PC UI와 비슷하게 구축)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4102752" y="4149080"/>
            <a:ext cx="648072" cy="3738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064A2"/>
          </a:solidFill>
          <a:ln cap="flat" cmpd="sng" w="25400">
            <a:solidFill>
              <a:srgbClr val="39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>
            <a:off x="539552" y="1268760"/>
            <a:ext cx="8136904" cy="5184576"/>
          </a:xfrm>
          <a:prstGeom prst="rect">
            <a:avLst/>
          </a:prstGeom>
          <a:solidFill>
            <a:srgbClr val="E2E2E2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2170" name="adj1"/>
            </a:avLst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8" name="Google Shape;2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4520" y="1636385"/>
            <a:ext cx="4494960" cy="388843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9"/>
          <p:cNvSpPr/>
          <p:nvPr/>
        </p:nvSpPr>
        <p:spPr>
          <a:xfrm>
            <a:off x="1331640" y="370771"/>
            <a:ext cx="7632848" cy="75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내용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목표 - 프로젝트 구상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sp>
        <p:nvSpPr>
          <p:cNvPr id="220" name="Google Shape;220;p9"/>
          <p:cNvSpPr txBox="1"/>
          <p:nvPr/>
        </p:nvSpPr>
        <p:spPr>
          <a:xfrm>
            <a:off x="539552" y="110947"/>
            <a:ext cx="1063644" cy="115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ko-KR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388188"/>
            <a:ext cx="323528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362584" y="388188"/>
            <a:ext cx="144016" cy="648072"/>
          </a:xfrm>
          <a:prstGeom prst="rect">
            <a:avLst/>
          </a:prstGeom>
          <a:solidFill>
            <a:srgbClr val="6F46A1"/>
          </a:solidFill>
          <a:ln cap="flat" cmpd="sng" w="25400">
            <a:solidFill>
              <a:srgbClr val="6F4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폰트, 그래픽, 로고, 그래픽 디자인이(가) 표시된 사진  자동 생성된 설명" id="223" name="Google Shape;22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1760" y="1636385"/>
            <a:ext cx="1990008" cy="47401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9"/>
          <p:cNvSpPr txBox="1"/>
          <p:nvPr/>
        </p:nvSpPr>
        <p:spPr>
          <a:xfrm>
            <a:off x="2201214" y="5758720"/>
            <a:ext cx="2514802" cy="33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어플 라파비 로고 고정</a:t>
            </a:r>
            <a:endParaRPr/>
          </a:p>
        </p:txBody>
      </p:sp>
      <p:sp>
        <p:nvSpPr>
          <p:cNvPr id="225" name="Google Shape;225;p9"/>
          <p:cNvSpPr txBox="1"/>
          <p:nvPr/>
        </p:nvSpPr>
        <p:spPr>
          <a:xfrm>
            <a:off x="4572571" y="5661248"/>
            <a:ext cx="2514802" cy="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평면도 제공을 통한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공간별 사용시간 파악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2018-11-19T13:22:01Z</dcterms:created>
  <dc:creator>User</dc:creator>
</cp:coreProperties>
</file>